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Black"/>
      <p:bold r:id="rId25"/>
    </p:embeddedFont>
    <p:embeddedFont>
      <p:font typeface="Pretendard Bold"/>
      <p:bold r:id="rId26"/>
    </p:embeddedFont>
    <p:embeddedFont>
      <p:font typeface="Pretendard Regular"/>
      <p:regular r:id="rId27"/>
    </p:embeddedFont>
    <p:embeddedFont>
      <p:font typeface="THELuxGoB"/>
      <p:regular r:id="rId28"/>
    </p:embeddedFont>
    <p:embeddedFont>
      <p:font typeface="Pretendard Light"/>
      <p:regular r:id="rId29"/>
    </p:embeddedFont>
    <p:embeddedFont>
      <p:font typeface="GangwonEduPower"/>
      <p:regular r:id="rId30"/>
    </p:embeddedFont>
    <p:embeddedFont>
      <p:font typeface="Gmarket Sans Bold"/>
      <p:bold r:id="rId31"/>
    </p:embeddedFont>
    <p:embeddedFont>
      <p:font typeface="Gmarket Sans Medium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29" Target="fonts/font5.fntdata" Type="http://schemas.openxmlformats.org/officeDocument/2006/relationships/font"/><Relationship Id="rId3" Target="viewProps.xml" Type="http://schemas.openxmlformats.org/officeDocument/2006/relationships/viewProps"/><Relationship Id="rId30" Target="fonts/font6.fntdata" Type="http://schemas.openxmlformats.org/officeDocument/2006/relationships/font"/><Relationship Id="rId31" Target="fonts/font7.fntdata" Type="http://schemas.openxmlformats.org/officeDocument/2006/relationships/font"/><Relationship Id="rId32" Target="fonts/font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84100" y="3581400"/>
            <a:ext cx="5791200" cy="579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896600" y="7023100"/>
            <a:ext cx="1651000" cy="1155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5100" y="8178800"/>
            <a:ext cx="2717800" cy="190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5800" y="1054100"/>
            <a:ext cx="134874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"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의성군민의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삶과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추억을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기록하고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공유하는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디지털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플랫폼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444500"/>
            <a:ext cx="13258800" cy="939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342900"/>
            <a:ext cx="13258800" cy="960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609600"/>
            <a:ext cx="132588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59100" y="2959100"/>
            <a:ext cx="47498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26800" y="2959100"/>
            <a:ext cx="4610100" cy="6172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622300"/>
            <a:ext cx="96139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의성도감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예시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인물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false" i="false" u="none" strike="noStrike">
                <a:solidFill>
                  <a:srgbClr val="000000"/>
                </a:solidFill>
                <a:ea typeface="Pretendard Black"/>
              </a:rPr>
              <a:t>소개</a:t>
            </a:r>
            <a:r>
              <a:rPr lang="en-US" sz="7800" b="false" i="false" u="none" strike="noStrike">
                <a:solidFill>
                  <a:srgbClr val="000000"/>
                </a:solidFill>
                <a:latin typeface="Pretendard Black"/>
              </a:rPr>
              <a:t>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1400" y="1981200"/>
            <a:ext cx="10287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"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사촌마을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마지막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선비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김창회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선생님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"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635500" y="5295900"/>
            <a:ext cx="90043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7900" y="5270500"/>
            <a:ext cx="167767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 rot="0">
            <a:off x="15557500" y="571500"/>
            <a:ext cx="546100" cy="241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6154400" y="546100"/>
            <a:ext cx="1562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 spc="-100">
                <a:solidFill>
                  <a:srgbClr val="595959">
                    <a:alpha val="50980"/>
                  </a:srgbClr>
                </a:solidFill>
                <a:ea typeface="THELuxGoB"/>
              </a:rPr>
              <a:t>미리코퍼레이션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72000" y="9423400"/>
            <a:ext cx="520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100" b="false" i="false" u="none" strike="noStrike" spc="-100">
                <a:solidFill>
                  <a:srgbClr val="FFFFFF"/>
                </a:solidFill>
                <a:latin typeface="THELuxGoB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7500" y="774700"/>
            <a:ext cx="6223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5500" b="false" i="false" u="none" strike="noStrike" spc="-100">
                <a:solidFill>
                  <a:srgbClr val="000000"/>
                </a:solidFill>
                <a:ea typeface="THELuxGoB"/>
              </a:rPr>
              <a:t>기본정보</a:t>
            </a:r>
            <a:r>
              <a:rPr lang="en-US" sz="5500" b="false" i="false" u="none" strike="noStrike" spc="-10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900" y="2133600"/>
            <a:ext cx="9207500" cy="231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5289"/>
              </a:lnSpc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실명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/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별명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주민의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이름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불리는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애칭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35289"/>
              </a:lnSpc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나이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레벨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) :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연령을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포켓몬의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레벨처럼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표현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(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예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: Lv.78)</a:t>
            </a:r>
          </a:p>
          <a:p>
            <a:pPr algn="l" lvl="0">
              <a:lnSpc>
                <a:spcPct val="135289"/>
              </a:lnSpc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혈액형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: 4050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세대에게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친숙한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정보로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공감대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형성</a:t>
            </a:r>
          </a:p>
          <a:p>
            <a:pPr algn="l" lvl="0">
              <a:lnSpc>
                <a:spcPct val="135289"/>
              </a:lnSpc>
            </a:pP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주소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동네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마을</a:t>
            </a:r>
            <a:r>
              <a:rPr lang="en-US" sz="29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900" b="false" i="false" u="none" strike="noStrike" spc="-100">
                <a:solidFill>
                  <a:srgbClr val="000000"/>
                </a:solidFill>
                <a:ea typeface="Pretendard Light"/>
              </a:rPr>
              <a:t>이름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45700" y="774700"/>
            <a:ext cx="6223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5500" b="false" i="false" u="none" strike="noStrike" spc="-100">
                <a:solidFill>
                  <a:srgbClr val="000000"/>
                </a:solidFill>
                <a:ea typeface="THELuxGoB"/>
              </a:rPr>
              <a:t>개성표현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87500" y="5511800"/>
            <a:ext cx="6223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5500" b="false" i="false" u="none" strike="noStrike" spc="-100">
                <a:solidFill>
                  <a:srgbClr val="000000"/>
                </a:solidFill>
                <a:ea typeface="THELuxGoB"/>
              </a:rPr>
              <a:t>사회적</a:t>
            </a:r>
            <a:r>
              <a:rPr lang="en-US" sz="5500" b="false" i="false" u="none" strike="noStrike" spc="-100">
                <a:solidFill>
                  <a:srgbClr val="000000"/>
                </a:solidFill>
                <a:latin typeface="THELuxGoB"/>
              </a:rPr>
              <a:t> </a:t>
            </a:r>
            <a:r>
              <a:rPr lang="ko-KR" sz="5500" b="false" i="false" u="none" strike="noStrike" spc="-100">
                <a:solidFill>
                  <a:srgbClr val="000000"/>
                </a:solidFill>
                <a:ea typeface="THELuxGoB"/>
              </a:rPr>
              <a:t>영향</a:t>
            </a:r>
            <a:r>
              <a:rPr lang="en-US" sz="5500" b="false" i="false" u="none" strike="noStrike" spc="-10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5700" y="5270500"/>
            <a:ext cx="62230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8770"/>
              </a:lnSpc>
            </a:pPr>
            <a:r>
              <a:rPr lang="ko-KR" sz="5500" b="false" i="false" u="none" strike="noStrike" spc="-100">
                <a:solidFill>
                  <a:srgbClr val="000000"/>
                </a:solidFill>
                <a:ea typeface="THELuxGoB"/>
              </a:rPr>
              <a:t>시각요소</a:t>
            </a:r>
            <a:r>
              <a:rPr lang="en-US" sz="5500" b="false" i="false" u="none" strike="noStrike" spc="-100">
                <a:solidFill>
                  <a:srgbClr val="000000"/>
                </a:solidFill>
                <a:latin typeface="THELuxGoB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2800" y="1892300"/>
            <a:ext cx="10020300" cy="339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애창곡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어르신의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취향과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개성을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드러내는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음악적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요소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MBTI: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젊은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세대와의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소통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포인트가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성격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유형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별자리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생일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성격의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연관성을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친근감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형성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특기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/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능력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어르신만의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독특한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기술이나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재능</a:t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7900" y="6578600"/>
            <a:ext cx="7772400" cy="224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라떼는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이야기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과거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삶에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이야기와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추억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인생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모토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삶을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얻은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지혜와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철학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마을에서의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역할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지역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커뮤니티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위치와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  <a:p>
            <a:pPr algn="l" lvl="0">
              <a:lnSpc>
                <a:spcPct val="1244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미래의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앞으로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이루고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싶은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Light"/>
              </a:rPr>
              <a:t>소망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02800" y="6426200"/>
            <a:ext cx="72644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이미지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사진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또는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일러스트로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시각화</a:t>
            </a:r>
          </a:p>
          <a:p>
            <a:pPr algn="l" lvl="0">
              <a:lnSpc>
                <a:spcPct val="1244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특징적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소품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어르신을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상징하는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개인적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물건</a:t>
            </a:r>
          </a:p>
          <a:p>
            <a:pPr algn="l" lvl="0">
              <a:lnSpc>
                <a:spcPct val="1244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일상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장소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시간을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보내는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공간</a:t>
            </a:r>
          </a:p>
          <a:p>
            <a:pPr algn="l" lvl="0">
              <a:lnSpc>
                <a:spcPct val="1244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관계도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마을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인간관계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Light"/>
              </a:rPr>
              <a:t>네트워크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96900" y="444500"/>
            <a:ext cx="82169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850900"/>
            <a:ext cx="8204200" cy="8534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46200" y="533400"/>
            <a:ext cx="16497300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" y="393700"/>
            <a:ext cx="153035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1054100"/>
            <a:ext cx="17348200" cy="8788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5000" y="965200"/>
            <a:ext cx="53213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7500" b="false" i="false" u="none" strike="noStrike">
                <a:solidFill>
                  <a:srgbClr val="005850"/>
                </a:solidFill>
                <a:ea typeface="GangwonEduPower"/>
              </a:rPr>
              <a:t>기대효과</a:t>
            </a:r>
            <a:r>
              <a:rPr lang="en-US" sz="7500" b="false" i="false" u="none" strike="noStrike">
                <a:solidFill>
                  <a:srgbClr val="005850"/>
                </a:solidFill>
                <a:latin typeface="GangwonEduPower"/>
              </a:rPr>
              <a:t> 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1181100" y="546100"/>
            <a:ext cx="15925800" cy="7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81100" y="9652000"/>
            <a:ext cx="15925800" cy="76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" id="6"/>
          <p:cNvSpPr txBox="true"/>
          <p:nvPr/>
        </p:nvSpPr>
        <p:spPr>
          <a:xfrm rot="0">
            <a:off x="10807700" y="1054100"/>
            <a:ext cx="5054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3500" b="false" i="false" u="none" strike="noStrike" spc="-200">
                <a:solidFill>
                  <a:srgbClr val="43D28F">
                    <a:alpha val="70196"/>
                  </a:srgbClr>
                </a:solidFill>
                <a:ea typeface="Gmarket Sans Bold"/>
              </a:rPr>
              <a:t>타</a:t>
            </a:r>
            <a:r>
              <a:rPr lang="en-US" sz="3500" b="false" i="false" u="none" strike="noStrike" spc="-200">
                <a:solidFill>
                  <a:srgbClr val="43D28F">
                    <a:alpha val="70196"/>
                  </a:srgbClr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43D28F">
                    <a:alpha val="70196"/>
                  </a:srgbClr>
                </a:solidFill>
                <a:ea typeface="Gmarket Sans Bold"/>
              </a:rPr>
              <a:t>지역</a:t>
            </a:r>
            <a:r>
              <a:rPr lang="en-US" sz="3500" b="false" i="false" u="none" strike="noStrike" spc="-200">
                <a:solidFill>
                  <a:srgbClr val="43D28F">
                    <a:alpha val="70196"/>
                  </a:srgbClr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43D28F">
                    <a:alpha val="70196"/>
                  </a:srgbClr>
                </a:solidFill>
                <a:ea typeface="Gmarket Sans Bold"/>
              </a:rPr>
              <a:t>확산</a:t>
            </a:r>
            <a:r>
              <a:rPr lang="en-US" sz="3500" b="false" i="false" u="none" strike="noStrike" spc="-200">
                <a:solidFill>
                  <a:srgbClr val="43D28F">
                    <a:alpha val="70196"/>
                  </a:srgbClr>
                </a:solidFill>
                <a:latin typeface="Gmarket Sans Bold"/>
              </a:rPr>
              <a:t>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50300" y="977900"/>
            <a:ext cx="1701800" cy="1943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91600" y="1841500"/>
            <a:ext cx="12446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3400" b="false" i="false" u="none" strike="noStrike" spc="-200">
                <a:solidFill>
                  <a:srgbClr val="005850"/>
                </a:solidFill>
                <a:latin typeface="Gmarket Sans Medium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80500" y="1536700"/>
            <a:ext cx="1066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1900" b="false" i="false" u="none" strike="noStrike" spc="-100">
                <a:solidFill>
                  <a:srgbClr val="005850">
                    <a:alpha val="70196"/>
                  </a:srgbClr>
                </a:solidFill>
                <a:latin typeface="Gmarket Sans Medium"/>
              </a:rPr>
              <a:t>STEP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7500" y="2349500"/>
            <a:ext cx="8216900" cy="65151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10833100" y="3098800"/>
            <a:ext cx="5092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3500" b="false" i="false" u="none" strike="noStrike" spc="-200">
                <a:solidFill>
                  <a:srgbClr val="43D28F"/>
                </a:solidFill>
                <a:latin typeface="Gmarket Sans Bold"/>
              </a:rPr>
              <a:t> </a:t>
            </a:r>
            <a:r>
              <a:rPr lang="ko-KR" sz="3500" b="false" i="false" u="none" strike="noStrike" spc="-200">
                <a:solidFill>
                  <a:srgbClr val="43D28F"/>
                </a:solidFill>
                <a:ea typeface="Gmarket Sans Bold"/>
              </a:rPr>
              <a:t>수집</a:t>
            </a:r>
            <a:r>
              <a:rPr lang="en-US" sz="3500" b="false" i="false" u="none" strike="noStrike" spc="-200">
                <a:solidFill>
                  <a:srgbClr val="43D28F"/>
                </a:solidFill>
                <a:latin typeface="Gmarket Sans Bold"/>
              </a:rPr>
              <a:t> </a:t>
            </a:r>
            <a:r>
              <a:rPr lang="ko-KR" sz="3500" b="false" i="false" u="none" strike="noStrike" spc="-200">
                <a:solidFill>
                  <a:srgbClr val="43D28F"/>
                </a:solidFill>
                <a:ea typeface="Gmarket Sans Bold"/>
              </a:rPr>
              <a:t>문화</a:t>
            </a:r>
            <a:r>
              <a:rPr lang="en-US" sz="3500" b="false" i="false" u="none" strike="noStrike" spc="-200">
                <a:solidFill>
                  <a:srgbClr val="43D28F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50300" y="2921000"/>
            <a:ext cx="1727200" cy="1955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991600" y="3810000"/>
            <a:ext cx="1257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3500" b="false" i="false" u="none" strike="noStrike" spc="-200">
                <a:solidFill>
                  <a:srgbClr val="005850"/>
                </a:solidFill>
                <a:latin typeface="Gmarket Sans Medium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80500" y="3479800"/>
            <a:ext cx="1079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000" b="false" i="false" u="none" strike="noStrike" spc="-100">
                <a:solidFill>
                  <a:srgbClr val="005850">
                    <a:alpha val="70196"/>
                  </a:srgbClr>
                </a:solidFill>
                <a:latin typeface="Gmarket Sans Medium"/>
              </a:rPr>
              <a:t>STEP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750300" y="4876800"/>
            <a:ext cx="1714500" cy="1943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271000" y="5753100"/>
            <a:ext cx="6858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3500" b="false" i="false" u="none" strike="noStrike" spc="-200">
                <a:solidFill>
                  <a:srgbClr val="005850"/>
                </a:solidFill>
                <a:latin typeface="Gmarket Sans Medium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80500" y="5435600"/>
            <a:ext cx="1066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000" b="false" i="false" u="none" strike="noStrike" spc="-100">
                <a:solidFill>
                  <a:srgbClr val="005850">
                    <a:alpha val="70196"/>
                  </a:srgbClr>
                </a:solidFill>
                <a:latin typeface="Gmarket Sans Medium"/>
              </a:rPr>
              <a:t>STEP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50300" y="6908800"/>
            <a:ext cx="1727200" cy="1955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991600" y="7874000"/>
            <a:ext cx="1257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3500" b="false" i="false" u="none" strike="noStrike" spc="-200">
                <a:solidFill>
                  <a:srgbClr val="005850"/>
                </a:solidFill>
                <a:latin typeface="Gmarket Sans Medium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80500" y="7480300"/>
            <a:ext cx="1079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000" b="false" i="false" u="none" strike="noStrike" spc="-100">
                <a:solidFill>
                  <a:srgbClr val="005850">
                    <a:alpha val="70196"/>
                  </a:srgbClr>
                </a:solidFill>
                <a:latin typeface="Gmarket Sans Medium"/>
              </a:rPr>
              <a:t>STEP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83900" y="3797300"/>
            <a:ext cx="70612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디지털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기반으로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실물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도감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책자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출판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전시회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개최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온라인과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오프라인을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연계한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복합적인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문화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발전시켜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넓은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층의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관심을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유도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/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83900" y="5727700"/>
            <a:ext cx="70612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디지털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기반으로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실물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도감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책자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출판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및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전시회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개최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온라인과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오프라인을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연계한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복합적인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문화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발전시켜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넓은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층의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관심을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유도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/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33100" y="1689100"/>
            <a:ext cx="75184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'○○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도감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'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시리즈로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전국의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다양한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고령화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지역으로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프로젝트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모델을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확산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각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지역의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특색을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살린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차별화하되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,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기본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프레임워크와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경험을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공유하여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효율적인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확장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도모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/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07700" y="7899400"/>
            <a:ext cx="69596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의성을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방문하는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관광객들에게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지역의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진짜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이야기를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전달하는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콘텐츠로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활용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 QR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코드나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AR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기술을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접목하여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현장에서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어르신들의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이야기를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생생하게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경험할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수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있는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기회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 </a:t>
            </a:r>
            <a:r>
              <a:rPr lang="ko-KR" sz="2100" b="false" i="false" u="none" strike="noStrike">
                <a:solidFill>
                  <a:srgbClr val="005850"/>
                </a:solidFill>
                <a:ea typeface="Gmarket Sans Medium"/>
              </a:rPr>
              <a:t>제공</a:t>
            </a: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5850"/>
                </a:solidFill>
                <a:latin typeface="Gmarket Sans Medium"/>
              </a:rPr>
              <a:t/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33100" y="71628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true" i="false" u="none" strike="noStrike">
                <a:solidFill>
                  <a:srgbClr val="43D28F"/>
                </a:solidFill>
                <a:ea typeface="Pretendard Bold"/>
              </a:rPr>
              <a:t>관광</a:t>
            </a:r>
            <a:r>
              <a:rPr lang="en-US" sz="3500" b="true" i="false" u="none" strike="noStrike">
                <a:solidFill>
                  <a:srgbClr val="43D28F"/>
                </a:solidFill>
                <a:latin typeface="Pretendard Bold"/>
              </a:rPr>
              <a:t> </a:t>
            </a:r>
            <a:r>
              <a:rPr lang="ko-KR" sz="3500" b="true" i="false" u="none" strike="noStrike">
                <a:solidFill>
                  <a:srgbClr val="43D28F"/>
                </a:solidFill>
                <a:ea typeface="Pretendard Bold"/>
              </a:rPr>
              <a:t>콘텐츠</a:t>
            </a:r>
            <a:r>
              <a:rPr lang="en-US" sz="3500" b="true" i="false" u="none" strike="noStrike">
                <a:solidFill>
                  <a:srgbClr val="43D28F"/>
                </a:solidFill>
                <a:latin typeface="Pretendard Bold"/>
              </a:rPr>
              <a:t>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33100" y="5003800"/>
            <a:ext cx="22098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3D28F"/>
                </a:solidFill>
                <a:ea typeface="Pretendard Bold"/>
              </a:rPr>
              <a:t>자서전</a:t>
            </a:r>
            <a:r>
              <a:rPr lang="en-US" sz="3500" b="false" i="false" u="none" strike="noStrike">
                <a:solidFill>
                  <a:srgbClr val="43D28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43D28F"/>
                </a:solidFill>
                <a:ea typeface="Pretendard Bold"/>
              </a:rPr>
              <a:t>제작</a:t>
            </a:r>
            <a:r>
              <a:rPr lang="en-US" sz="3500" b="false" i="false" u="none" strike="noStrike">
                <a:solidFill>
                  <a:srgbClr val="43D28F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69000" y="279400"/>
            <a:ext cx="636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8487"/>
              </a:lnSpc>
            </a:pPr>
            <a:r>
              <a:rPr lang="ko-KR" sz="7300" b="false" i="false" u="none" strike="noStrike" spc="2500">
                <a:solidFill>
                  <a:srgbClr val="000000"/>
                </a:solidFill>
                <a:ea typeface="S-Core Dream 7 ExtraBold"/>
              </a:rPr>
              <a:t>목차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07000" y="5461000"/>
            <a:ext cx="7874000" cy="21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60700" y="1625600"/>
            <a:ext cx="5816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81687"/>
              </a:lnSpc>
            </a:pP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의성도감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기획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배경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  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0" y="3975100"/>
            <a:ext cx="5816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1687"/>
              </a:lnSpc>
            </a:pP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의성도감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예시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인물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 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소개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1200" y="6654800"/>
            <a:ext cx="3162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81687"/>
              </a:lnSpc>
            </a:pP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의성도감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소개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0" y="8915400"/>
            <a:ext cx="5816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81687"/>
              </a:lnSpc>
            </a:pP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의성도감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기대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 </a:t>
            </a:r>
            <a:r>
              <a:rPr lang="ko-KR" sz="4000" b="false" i="false" u="none" strike="noStrike" spc="-200">
                <a:solidFill>
                  <a:srgbClr val="656565"/>
                </a:solidFill>
                <a:ea typeface="S-Core Dream 5 Medium"/>
              </a:rPr>
              <a:t>효과</a:t>
            </a:r>
            <a:r>
              <a:rPr lang="en-US" sz="4000" b="false" i="false" u="none" strike="noStrike" spc="-200">
                <a:solidFill>
                  <a:srgbClr val="656565"/>
                </a:solidFill>
                <a:latin typeface="S-Core Dream 5 Medium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33400" y="2044700"/>
            <a:ext cx="7797800" cy="6197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2600" y="228600"/>
            <a:ext cx="59309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Pretendard Black"/>
              </a:rPr>
              <a:t>의성도감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Black"/>
              </a:rPr>
              <a:t>기획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Pretendard Black"/>
              </a:rPr>
              <a:t>배경</a:t>
            </a:r>
            <a:r>
              <a:rPr lang="en-US" sz="6000" b="false" i="false" u="none" strike="noStrike">
                <a:solidFill>
                  <a:srgbClr val="000000"/>
                </a:solidFill>
                <a:latin typeface="Pretendard Black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3300" y="2070100"/>
            <a:ext cx="9245600" cy="193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인물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캐릭터화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포켓몬화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사례로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출간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직후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SNS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와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미디어에서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화제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3300" y="3670300"/>
            <a:ext cx="12319000" cy="435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아저시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도감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성과</a:t>
            </a:r>
          </a:p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도서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판매량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: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초판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5,000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→ 3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후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10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만부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이상</a:t>
            </a:r>
          </a:p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관광객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증가율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: +15%</a:t>
            </a:r>
          </a:p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지역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매출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상승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: +10~20%</a:t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3300" y="6134100"/>
            <a:ext cx="89408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:KBS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세계는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슬기로운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아재생활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일본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중년의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도전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(413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방송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571500"/>
            <a:ext cx="13258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381000"/>
            <a:ext cx="13258800" cy="9512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558800"/>
            <a:ext cx="13258800" cy="9169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368300"/>
            <a:ext cx="13258800" cy="953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03500" y="419100"/>
            <a:ext cx="13258800" cy="943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14600" y="571500"/>
            <a:ext cx="13258800" cy="913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